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13" r:id="rId1"/>
  </p:sldMasterIdLst>
  <p:notesMasterIdLst>
    <p:notesMasterId r:id="rId18"/>
  </p:notesMasterIdLst>
  <p:sldIdLst>
    <p:sldId id="256" r:id="rId2"/>
    <p:sldId id="257" r:id="rId3"/>
    <p:sldId id="276" r:id="rId4"/>
    <p:sldId id="279" r:id="rId5"/>
    <p:sldId id="280" r:id="rId6"/>
    <p:sldId id="270" r:id="rId7"/>
    <p:sldId id="271" r:id="rId8"/>
    <p:sldId id="272" r:id="rId9"/>
    <p:sldId id="277" r:id="rId10"/>
    <p:sldId id="273" r:id="rId11"/>
    <p:sldId id="274" r:id="rId12"/>
    <p:sldId id="281" r:id="rId13"/>
    <p:sldId id="275" r:id="rId14"/>
    <p:sldId id="284" r:id="rId15"/>
    <p:sldId id="283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2D7C"/>
    <a:srgbClr val="9A18A8"/>
    <a:srgbClr val="D0009A"/>
    <a:srgbClr val="F33939"/>
    <a:srgbClr val="FF3399"/>
    <a:srgbClr val="007A37"/>
    <a:srgbClr val="98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1" autoAdjust="0"/>
    <p:restoredTop sz="89080" autoAdjust="0"/>
  </p:normalViewPr>
  <p:slideViewPr>
    <p:cSldViewPr snapToGrid="0">
      <p:cViewPr>
        <p:scale>
          <a:sx n="75" d="100"/>
          <a:sy n="75" d="100"/>
        </p:scale>
        <p:origin x="-7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10" d="100"/>
          <a:sy n="110" d="100"/>
        </p:scale>
        <p:origin x="3348" y="-1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N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Far North District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Sheet1!$A$2:$A$12</c:f>
              <c:strCache>
                <c:ptCount val="11"/>
                <c:pt idx="0">
                  <c:v>01</c:v>
                </c:pt>
                <c:pt idx="1">
                  <c:v>02</c:v>
                </c:pt>
                <c:pt idx="2">
                  <c:v>03</c:v>
                </c:pt>
                <c:pt idx="3">
                  <c:v>04</c:v>
                </c:pt>
                <c:pt idx="4">
                  <c:v>05</c:v>
                </c:pt>
                <c:pt idx="5">
                  <c:v>06</c:v>
                </c:pt>
                <c:pt idx="6">
                  <c:v>07</c:v>
                </c:pt>
                <c:pt idx="7">
                  <c:v>08</c:v>
                </c:pt>
                <c:pt idx="8">
                  <c:v>09</c:v>
                </c:pt>
                <c:pt idx="9">
                  <c:v>10</c:v>
                </c:pt>
                <c:pt idx="10">
                  <c:v>15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0.17</c:v>
                </c:pt>
                <c:pt idx="1">
                  <c:v>0.11</c:v>
                </c:pt>
                <c:pt idx="2">
                  <c:v>0.48</c:v>
                </c:pt>
                <c:pt idx="3">
                  <c:v>0.11</c:v>
                </c:pt>
                <c:pt idx="4">
                  <c:v>0.04</c:v>
                </c:pt>
                <c:pt idx="5">
                  <c:v>2E-3</c:v>
                </c:pt>
                <c:pt idx="6">
                  <c:v>1E-3</c:v>
                </c:pt>
                <c:pt idx="7">
                  <c:v>0.01</c:v>
                </c:pt>
                <c:pt idx="8">
                  <c:v>0.01</c:v>
                </c:pt>
                <c:pt idx="9">
                  <c:v>0.06</c:v>
                </c:pt>
                <c:pt idx="10">
                  <c:v>0.01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690506010738225"/>
          <c:y val="0.1849358154691442"/>
          <c:w val="0.10309493989261773"/>
          <c:h val="0.733473504931491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jpg>
</file>

<file path=ppt/media/image5.gif>
</file>

<file path=ppt/media/image6.png>
</file>

<file path=ppt/media/image7.png>
</file>

<file path=ppt/media/image8.tmp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38F56-9498-4D9B-B07E-30EC63969E81}" type="datetimeFigureOut">
              <a:rPr lang="en-NZ" smtClean="0"/>
              <a:t>12/02/2016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41736-258A-4B27-B650-20FFC7833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769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Simple introduction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02763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88816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19645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97135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477805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18163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16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99901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many different types of interactive plot</a:t>
            </a:r>
            <a:r>
              <a:rPr lang="en-US" baseline="0" dirty="0" smtClean="0"/>
              <a:t>s online. Therefore, We want to know how to make a user-friendly yet statistically accurate interactive plots which g</a:t>
            </a:r>
            <a:r>
              <a:rPr lang="en-US" dirty="0" smtClean="0"/>
              <a:t>uide</a:t>
            </a:r>
            <a:r>
              <a:rPr lang="en-US" baseline="0" dirty="0" smtClean="0"/>
              <a:t> and encourage users to view the result in a statistical manner.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11594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many different types of interactive plot</a:t>
            </a:r>
            <a:r>
              <a:rPr lang="en-US" baseline="0" dirty="0" smtClean="0"/>
              <a:t>s online. Therefore, We want to know how to make a user-friendly yet statistically accurate interactive plots which g</a:t>
            </a:r>
            <a:r>
              <a:rPr lang="en-US" dirty="0" smtClean="0"/>
              <a:t>uide</a:t>
            </a:r>
            <a:r>
              <a:rPr lang="en-US" baseline="0" dirty="0" smtClean="0"/>
              <a:t> and encourage users to view the result in a statistical manner.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42924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75699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We are building a bridge between users</a:t>
            </a:r>
            <a:r>
              <a:rPr lang="en-NZ" baseline="0" dirty="0" smtClean="0"/>
              <a:t> and the computers here.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12860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In csv format for more stable data storing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88915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dirty="0" smtClean="0">
                <a:effectLst/>
              </a:rPr>
              <a:t>We remain one decimal place in this research because having more decimal places would have the same effect yet it does not have a better reading.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5664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8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81541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We have browsed</a:t>
            </a:r>
            <a:r>
              <a:rPr lang="en-NZ" baseline="0" dirty="0" smtClean="0"/>
              <a:t> many different types of interactive websites, and we are using this specific one from </a:t>
            </a:r>
            <a:r>
              <a:rPr lang="en-NZ" baseline="0" dirty="0" err="1" smtClean="0"/>
              <a:t>StatSilk</a:t>
            </a:r>
            <a:r>
              <a:rPr lang="en-NZ" baseline="0" dirty="0" smtClean="0"/>
              <a:t> as an example. There’s no doubt that this is a fancy interactive plot, however, it is a bit to confusing to general audience in my opinion because…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41736-258A-4B27-B650-20FFC783399F}" type="slidenum">
              <a:rPr lang="en-NZ" smtClean="0"/>
              <a:t>9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06288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3E092-0533-4157-A6F2-8D65472A1E39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748183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6873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091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79526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59577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2772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1134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7188E-8BC0-43BF-A832-8B3502A04F5B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311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C7970-2608-49C4-A763-28E80AE6AB4C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71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FBCD-908A-4560-A199-B9C042C20DB1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9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C497-1BB8-4532-9CCB-A8055DCB45AA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32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76F7B-DA82-412D-ADA0-30B380FFFB3F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60436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B6661-EA17-48E0-9C26-1E3B55347195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263972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2BC20-169F-46CA-BF75-9FB505A97E0D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37B58-68BF-4A8F-8FDE-2EECA4909C67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303855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1F08-918C-47E1-8A41-2AB35234B578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56292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6D46E-8276-4839-A115-FD511C6A32CB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63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CD0A3-912B-4A0F-A82B-725F4222208E}" type="datetime1">
              <a:rPr lang="en-US" smtClean="0"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711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14" r:id="rId1"/>
    <p:sldLayoutId id="2147484215" r:id="rId2"/>
    <p:sldLayoutId id="2147484216" r:id="rId3"/>
    <p:sldLayoutId id="2147484217" r:id="rId4"/>
    <p:sldLayoutId id="2147484218" r:id="rId5"/>
    <p:sldLayoutId id="2147484219" r:id="rId6"/>
    <p:sldLayoutId id="2147484220" r:id="rId7"/>
    <p:sldLayoutId id="2147484221" r:id="rId8"/>
    <p:sldLayoutId id="2147484222" r:id="rId9"/>
    <p:sldLayoutId id="2147484223" r:id="rId10"/>
    <p:sldLayoutId id="2147484224" r:id="rId11"/>
    <p:sldLayoutId id="2147484225" r:id="rId12"/>
    <p:sldLayoutId id="2147484226" r:id="rId13"/>
    <p:sldLayoutId id="2147484227" r:id="rId14"/>
    <p:sldLayoutId id="2147484228" r:id="rId15"/>
    <p:sldLayoutId id="2147484229" r:id="rId16"/>
    <p:sldLayoutId id="2147484230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2.xml"/><Relationship Id="rId3" Type="http://schemas.openxmlformats.org/officeDocument/2006/relationships/image" Target="../media/image12.png"/><Relationship Id="rId7" Type="http://schemas.openxmlformats.org/officeDocument/2006/relationships/slide" Target="slide5.xml"/><Relationship Id="rId12" Type="http://schemas.openxmlformats.org/officeDocument/2006/relationships/slide" Target="slide11.xml"/><Relationship Id="rId2" Type="http://schemas.openxmlformats.org/officeDocument/2006/relationships/notesSlide" Target="../notesSlides/notesSlide10.xml"/><Relationship Id="rId16" Type="http://schemas.openxmlformats.org/officeDocument/2006/relationships/slide" Target="slide16.xml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4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3" Type="http://schemas.openxmlformats.org/officeDocument/2006/relationships/image" Target="../media/image13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6.xml"/><Relationship Id="rId2" Type="http://schemas.openxmlformats.org/officeDocument/2006/relationships/notesSlide" Target="../notesSlides/notesSlide11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image" Target="../media/image14.jpeg"/><Relationship Id="rId9" Type="http://schemas.openxmlformats.org/officeDocument/2006/relationships/slide" Target="slide6.xml"/><Relationship Id="rId14" Type="http://schemas.openxmlformats.org/officeDocument/2006/relationships/slide" Target="slide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3" Type="http://schemas.openxmlformats.org/officeDocument/2006/relationships/image" Target="../media/image15.png"/><Relationship Id="rId7" Type="http://schemas.openxmlformats.org/officeDocument/2006/relationships/slide" Target="slide5.xml"/><Relationship Id="rId12" Type="http://schemas.openxmlformats.org/officeDocument/2006/relationships/slide" Target="slide10.xml"/><Relationship Id="rId2" Type="http://schemas.openxmlformats.org/officeDocument/2006/relationships/notesSlide" Target="../notesSlides/notesSlide12.xml"/><Relationship Id="rId16" Type="http://schemas.openxmlformats.org/officeDocument/2006/relationships/slide" Target="slide16.xml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5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3" Type="http://schemas.openxmlformats.org/officeDocument/2006/relationships/image" Target="../media/image16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6.xml"/><Relationship Id="rId2" Type="http://schemas.openxmlformats.org/officeDocument/2006/relationships/notesSlide" Target="../notesSlides/notesSlide13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2.xml"/><Relationship Id="rId10" Type="http://schemas.openxmlformats.org/officeDocument/2006/relationships/slide" Target="slide7.xml"/><Relationship Id="rId4" Type="http://schemas.openxmlformats.org/officeDocument/2006/relationships/image" Target="../media/image17.png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3" Type="http://schemas.openxmlformats.org/officeDocument/2006/relationships/slideLayout" Target="../slideLayouts/slideLayout2.xml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6.xml"/><Relationship Id="rId2" Type="http://schemas.openxmlformats.org/officeDocument/2006/relationships/video" Target="../media/media1.mp4"/><Relationship Id="rId16" Type="http://schemas.openxmlformats.org/officeDocument/2006/relationships/slide" Target="slide15.xml"/><Relationship Id="rId1" Type="http://schemas.microsoft.com/office/2007/relationships/media" Target="../media/media1.mp4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2.xml"/><Relationship Id="rId10" Type="http://schemas.openxmlformats.org/officeDocument/2006/relationships/slide" Target="slide7.xml"/><Relationship Id="rId4" Type="http://schemas.openxmlformats.org/officeDocument/2006/relationships/image" Target="../media/image18.png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3" Type="http://schemas.openxmlformats.org/officeDocument/2006/relationships/image" Target="../media/image19.jpeg"/><Relationship Id="rId7" Type="http://schemas.openxmlformats.org/officeDocument/2006/relationships/slide" Target="slide5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14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2.xml"/><Relationship Id="rId3" Type="http://schemas.openxmlformats.org/officeDocument/2006/relationships/slide" Target="slide2.xml"/><Relationship Id="rId7" Type="http://schemas.openxmlformats.org/officeDocument/2006/relationships/slide" Target="slide6.xml"/><Relationship Id="rId12" Type="http://schemas.openxmlformats.org/officeDocument/2006/relationships/slide" Target="slide1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11" Type="http://schemas.openxmlformats.org/officeDocument/2006/relationships/slide" Target="slide10.xml"/><Relationship Id="rId5" Type="http://schemas.openxmlformats.org/officeDocument/2006/relationships/slide" Target="slide4.xml"/><Relationship Id="rId15" Type="http://schemas.openxmlformats.org/officeDocument/2006/relationships/slide" Target="slide15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8.xml"/><Relationship Id="rId14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3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12" Type="http://schemas.openxmlformats.org/officeDocument/2006/relationships/slide" Target="slide12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slide" Target="slide6.xml"/><Relationship Id="rId11" Type="http://schemas.openxmlformats.org/officeDocument/2006/relationships/slide" Target="slide11.xml"/><Relationship Id="rId5" Type="http://schemas.openxmlformats.org/officeDocument/2006/relationships/slide" Target="slide5.xml"/><Relationship Id="rId15" Type="http://schemas.openxmlformats.org/officeDocument/2006/relationships/slide" Target="slide16.xml"/><Relationship Id="rId10" Type="http://schemas.openxmlformats.org/officeDocument/2006/relationships/slide" Target="slide10.xml"/><Relationship Id="rId4" Type="http://schemas.openxmlformats.org/officeDocument/2006/relationships/slide" Target="slide4.xml"/><Relationship Id="rId9" Type="http://schemas.openxmlformats.org/officeDocument/2006/relationships/slide" Target="slide9.xml"/><Relationship Id="rId14" Type="http://schemas.openxmlformats.org/officeDocument/2006/relationships/slide" Target="slide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3" Type="http://schemas.openxmlformats.org/officeDocument/2006/relationships/image" Target="../media/image4.jpg"/><Relationship Id="rId7" Type="http://schemas.openxmlformats.org/officeDocument/2006/relationships/slide" Target="slide5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3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hyperlink" Target="http://www.statsilk.com/maps/interactive-map-ebola-death-rate-west-africa-and-dr-congo-time-animation" TargetMode="External"/><Relationship Id="rId9" Type="http://schemas.openxmlformats.org/officeDocument/2006/relationships/slide" Target="slide7.xml"/><Relationship Id="rId14" Type="http://schemas.openxmlformats.org/officeDocument/2006/relationships/slide" Target="slide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2.xml"/><Relationship Id="rId3" Type="http://schemas.openxmlformats.org/officeDocument/2006/relationships/image" Target="../media/image5.gif"/><Relationship Id="rId7" Type="http://schemas.openxmlformats.org/officeDocument/2006/relationships/slide" Target="slide6.xml"/><Relationship Id="rId12" Type="http://schemas.openxmlformats.org/officeDocument/2006/relationships/slide" Target="slide11.xml"/><Relationship Id="rId2" Type="http://schemas.openxmlformats.org/officeDocument/2006/relationships/notesSlide" Target="../notesSlides/notesSlide4.xml"/><Relationship Id="rId16" Type="http://schemas.openxmlformats.org/officeDocument/2006/relationships/slide" Target="slide16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slide" Target="slide14.xml"/><Relationship Id="rId10" Type="http://schemas.openxmlformats.org/officeDocument/2006/relationships/slide" Target="slide9.xml"/><Relationship Id="rId4" Type="http://schemas.openxmlformats.org/officeDocument/2006/relationships/slide" Target="slide2.xml"/><Relationship Id="rId9" Type="http://schemas.openxmlformats.org/officeDocument/2006/relationships/slide" Target="slide8.xml"/><Relationship Id="rId14" Type="http://schemas.openxmlformats.org/officeDocument/2006/relationships/slide" Target="slide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3" Type="http://schemas.openxmlformats.org/officeDocument/2006/relationships/image" Target="../media/image5.gif"/><Relationship Id="rId7" Type="http://schemas.openxmlformats.org/officeDocument/2006/relationships/slide" Target="slide4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5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9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image" Target="../media/image6.png"/><Relationship Id="rId9" Type="http://schemas.openxmlformats.org/officeDocument/2006/relationships/slide" Target="slide7.xml"/><Relationship Id="rId14" Type="http://schemas.openxmlformats.org/officeDocument/2006/relationships/slide" Target="slide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1.xml"/><Relationship Id="rId3" Type="http://schemas.openxmlformats.org/officeDocument/2006/relationships/image" Target="../media/image7.png"/><Relationship Id="rId7" Type="http://schemas.openxmlformats.org/officeDocument/2006/relationships/slide" Target="slide4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6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9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image" Target="../media/image8.tmp"/><Relationship Id="rId9" Type="http://schemas.openxmlformats.org/officeDocument/2006/relationships/slide" Target="slide7.xml"/><Relationship Id="rId14" Type="http://schemas.openxmlformats.org/officeDocument/2006/relationships/slide" Target="slide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1.xml"/><Relationship Id="rId3" Type="http://schemas.openxmlformats.org/officeDocument/2006/relationships/image" Target="../media/image9.png"/><Relationship Id="rId7" Type="http://schemas.openxmlformats.org/officeDocument/2006/relationships/slide" Target="slide4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7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9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chart" Target="../charts/chart1.xml"/><Relationship Id="rId9" Type="http://schemas.openxmlformats.org/officeDocument/2006/relationships/slide" Target="slide6.xml"/><Relationship Id="rId14" Type="http://schemas.openxmlformats.org/officeDocument/2006/relationships/slide" Target="slide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1.xml"/><Relationship Id="rId3" Type="http://schemas.openxmlformats.org/officeDocument/2006/relationships/image" Target="../media/image10.png"/><Relationship Id="rId7" Type="http://schemas.openxmlformats.org/officeDocument/2006/relationships/slide" Target="slide4.xml"/><Relationship Id="rId12" Type="http://schemas.openxmlformats.org/officeDocument/2006/relationships/slide" Target="slide10.xml"/><Relationship Id="rId17" Type="http://schemas.openxmlformats.org/officeDocument/2006/relationships/slide" Target="slide16.xml"/><Relationship Id="rId2" Type="http://schemas.openxmlformats.org/officeDocument/2006/relationships/notesSlide" Target="../notesSlides/notesSlide8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11" Type="http://schemas.openxmlformats.org/officeDocument/2006/relationships/slide" Target="slide9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image" Target="../media/image11.png"/><Relationship Id="rId9" Type="http://schemas.openxmlformats.org/officeDocument/2006/relationships/slide" Target="slide6.xml"/><Relationship Id="rId14" Type="http://schemas.openxmlformats.org/officeDocument/2006/relationships/slide" Target="slide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2.xml"/><Relationship Id="rId3" Type="http://schemas.openxmlformats.org/officeDocument/2006/relationships/image" Target="../media/image10.png"/><Relationship Id="rId7" Type="http://schemas.openxmlformats.org/officeDocument/2006/relationships/slide" Target="slide5.xml"/><Relationship Id="rId12" Type="http://schemas.openxmlformats.org/officeDocument/2006/relationships/slide" Target="slide11.xml"/><Relationship Id="rId2" Type="http://schemas.openxmlformats.org/officeDocument/2006/relationships/notesSlide" Target="../notesSlides/notesSlide9.xml"/><Relationship Id="rId16" Type="http://schemas.openxmlformats.org/officeDocument/2006/relationships/slide" Target="slide16.xml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slide" Target="slide14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NZ" sz="4800" dirty="0"/>
              <a:t>A Tour to Statistically Informed Interactive Maps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Researcher: Carina Zheng</a:t>
            </a:r>
          </a:p>
          <a:p>
            <a:r>
              <a:rPr lang="en-US" dirty="0" smtClean="0"/>
              <a:t>Supervisor: Richard Penny</a:t>
            </a:r>
          </a:p>
          <a:p>
            <a:r>
              <a:rPr lang="en-US" dirty="0"/>
              <a:t>With Statistics NZ</a:t>
            </a:r>
            <a:endParaRPr lang="en-NZ" dirty="0"/>
          </a:p>
        </p:txBody>
      </p:sp>
      <p:pic>
        <p:nvPicPr>
          <p:cNvPr id="2050" name="Picture 2" descr="Go to Statistics New Zealand homepag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64" y="506412"/>
            <a:ext cx="1466850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07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/>
              <a:t>One-mean </a:t>
            </a:r>
            <a:r>
              <a:rPr lang="en-US" dirty="0" smtClean="0"/>
              <a:t>map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8936043" y="1035697"/>
            <a:ext cx="2676579" cy="5038375"/>
          </a:xfrm>
        </p:spPr>
        <p:txBody>
          <a:bodyPr>
            <a:noAutofit/>
          </a:bodyPr>
          <a:lstStyle/>
          <a:p>
            <a:pPr algn="l"/>
            <a:r>
              <a:rPr lang="en-US" sz="1400" dirty="0" smtClean="0"/>
              <a:t>Key functions: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rgbClr val="FFFF00"/>
                </a:solidFill>
              </a:rPr>
              <a:t>colorRampPalette</a:t>
            </a:r>
            <a:r>
              <a:rPr lang="en-US" sz="1400" dirty="0" smtClean="0"/>
              <a:t> – generating required series of colors. Supplying </a:t>
            </a:r>
            <a:r>
              <a:rPr lang="en-US" sz="1400" i="1" dirty="0" smtClean="0"/>
              <a:t>n</a:t>
            </a:r>
            <a:r>
              <a:rPr lang="en-US" sz="1400" dirty="0" smtClean="0"/>
              <a:t>, it returns </a:t>
            </a:r>
            <a:r>
              <a:rPr lang="en-US" sz="1400" i="1" dirty="0" smtClean="0"/>
              <a:t>n</a:t>
            </a:r>
            <a:r>
              <a:rPr lang="en-US" sz="1400" dirty="0" smtClean="0"/>
              <a:t> progressive colors.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 err="1" smtClean="0">
                <a:solidFill>
                  <a:srgbClr val="FFFF00"/>
                </a:solidFill>
              </a:rPr>
              <a:t>classIntervals</a:t>
            </a:r>
            <a:r>
              <a:rPr lang="en-US" sz="1400" dirty="0" smtClean="0">
                <a:solidFill>
                  <a:srgbClr val="FFFF00"/>
                </a:solidFill>
              </a:rPr>
              <a:t> </a:t>
            </a:r>
            <a:r>
              <a:rPr lang="en-US" sz="1400" dirty="0" smtClean="0"/>
              <a:t>– separate data into </a:t>
            </a:r>
            <a:r>
              <a:rPr lang="en-US" sz="1400" i="1" dirty="0" smtClean="0"/>
              <a:t>n</a:t>
            </a:r>
            <a:r>
              <a:rPr lang="en-US" sz="1400" dirty="0" smtClean="0"/>
              <a:t> sets by selected style and their values.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err="1" smtClean="0"/>
              <a:t>findColours</a:t>
            </a:r>
            <a:r>
              <a:rPr lang="en-US" sz="1400" dirty="0" smtClean="0"/>
              <a:t> – match each value in dataset to a color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FF00"/>
                </a:solidFill>
              </a:rPr>
              <a:t>Customized </a:t>
            </a:r>
            <a:r>
              <a:rPr lang="en-US" sz="1400" b="1" dirty="0">
                <a:solidFill>
                  <a:srgbClr val="FFFF00"/>
                </a:solidFill>
              </a:rPr>
              <a:t>legend </a:t>
            </a:r>
            <a:r>
              <a:rPr lang="en-US" sz="1400" dirty="0" smtClean="0"/>
              <a:t>–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 smtClean="0"/>
              <a:t>“%” after numbers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 smtClean="0"/>
              <a:t>Beginnings of intervals are added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 smtClean="0"/>
              <a:t>“-” are added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567" t="10740" r="28673" b="15565"/>
          <a:stretch/>
        </p:blipFill>
        <p:spPr>
          <a:xfrm>
            <a:off x="1869446" y="1035697"/>
            <a:ext cx="6811347" cy="4562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One-mean </a:t>
            </a:r>
            <a:r>
              <a:rPr lang="en-US" sz="800" u="sng" dirty="0">
                <a:solidFill>
                  <a:srgbClr val="FFFF00"/>
                </a:solidFill>
              </a:rPr>
              <a:t>M</a:t>
            </a:r>
            <a:r>
              <a:rPr lang="en-US" sz="800" u="sng" dirty="0" smtClean="0">
                <a:solidFill>
                  <a:srgbClr val="FFFF00"/>
                </a:solidFill>
              </a:rPr>
              <a:t>ap 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96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Two-mean table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746033" y="3060441"/>
            <a:ext cx="1343608" cy="3339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" t="46793" r="-200" b="3808"/>
          <a:stretch/>
        </p:blipFill>
        <p:spPr>
          <a:xfrm>
            <a:off x="1614196" y="1098791"/>
            <a:ext cx="10015268" cy="3105509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3130547" y="5053266"/>
            <a:ext cx="5934950" cy="538259"/>
          </a:xfrm>
        </p:spPr>
        <p:txBody>
          <a:bodyPr/>
          <a:lstStyle/>
          <a:p>
            <a:r>
              <a:rPr lang="en-NZ" dirty="0" smtClean="0"/>
              <a:t>Eh… perhaps too much to squeeze in?</a:t>
            </a:r>
            <a:endParaRPr lang="id-ID" dirty="0"/>
          </a:p>
        </p:txBody>
      </p:sp>
      <p:pic>
        <p:nvPicPr>
          <p:cNvPr id="9" name="Picture 2" descr="https://pbs.twimg.com/profile_images/2593726399/7uk22663i9kb3i6nzsig_400x400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590" y="1009999"/>
            <a:ext cx="3739408" cy="373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Two-mean Table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34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/>
              <a:t>Scatterplot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9157880" y="1098791"/>
            <a:ext cx="2676579" cy="4544290"/>
          </a:xfrm>
        </p:spPr>
        <p:txBody>
          <a:bodyPr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Rank the territory authorities by percentages in separate travel means. The ranks are the x and y positions of the data points.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Supply the dataset to key function </a:t>
            </a:r>
            <a:r>
              <a:rPr lang="en-US" sz="1400" dirty="0">
                <a:solidFill>
                  <a:srgbClr val="FFFF00"/>
                </a:solidFill>
              </a:rPr>
              <a:t>scatterD3</a:t>
            </a:r>
            <a:r>
              <a:rPr lang="en-US" sz="1400" dirty="0"/>
              <a:t>. </a:t>
            </a:r>
            <a:r>
              <a:rPr lang="en-US" sz="1400" dirty="0" smtClean="0"/>
              <a:t>It draws the interactive scatterplot.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511" t="10898" r="29102" b="28570"/>
          <a:stretch/>
        </p:blipFill>
        <p:spPr>
          <a:xfrm>
            <a:off x="1701797" y="1098791"/>
            <a:ext cx="7368481" cy="40763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746033" y="3060441"/>
            <a:ext cx="1343608" cy="3339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extBox 6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Scatterplot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29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/>
              <a:t>Two-mean </a:t>
            </a:r>
            <a:r>
              <a:rPr lang="en-US" dirty="0" smtClean="0"/>
              <a:t>map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8665938" y="961898"/>
            <a:ext cx="2676579" cy="2637023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Calculate the colors by their percentages in both means.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Progressive colors changing from blue (first selected travel mean) </a:t>
            </a:r>
            <a:r>
              <a:rPr lang="en-US" sz="1400" dirty="0"/>
              <a:t>to red </a:t>
            </a:r>
            <a:r>
              <a:rPr lang="en-US" sz="1400" dirty="0" smtClean="0"/>
              <a:t>(second selected </a:t>
            </a:r>
            <a:r>
              <a:rPr lang="en-US" sz="1400" dirty="0"/>
              <a:t>travel </a:t>
            </a:r>
            <a:r>
              <a:rPr lang="en-US" sz="1400" dirty="0" smtClean="0"/>
              <a:t>mean).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Legend is customized to distinguish the colors.</a:t>
            </a:r>
          </a:p>
          <a:p>
            <a:pPr algn="l"/>
            <a:endParaRPr lang="en-US" sz="14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518" t="8140" r="36579" b="12772"/>
          <a:stretch/>
        </p:blipFill>
        <p:spPr>
          <a:xfrm>
            <a:off x="1722163" y="961898"/>
            <a:ext cx="5751380" cy="52740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361" y="3598921"/>
            <a:ext cx="3010164" cy="290058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13904"/>
              </p:ext>
            </p:extLst>
          </p:nvPr>
        </p:nvGraphicFramePr>
        <p:xfrm>
          <a:off x="8745523" y="4909727"/>
          <a:ext cx="2350218" cy="13827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3406"/>
                <a:gridCol w="783406"/>
                <a:gridCol w="783406"/>
              </a:tblGrid>
              <a:tr h="460921"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2D7C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009A"/>
                    </a:solidFill>
                  </a:tcPr>
                </a:tc>
              </a:tr>
              <a:tr h="460921"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3939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18A8"/>
                    </a:solidFill>
                  </a:tcPr>
                </a:tc>
              </a:tr>
              <a:tr h="460921"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668512" y="4057904"/>
            <a:ext cx="267919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FF00"/>
                </a:solidFill>
              </a:rPr>
              <a:t>Why we don’t use the image as legend?</a:t>
            </a:r>
          </a:p>
          <a:p>
            <a:endParaRPr lang="id-ID" dirty="0"/>
          </a:p>
        </p:txBody>
      </p:sp>
      <p:sp>
        <p:nvSpPr>
          <p:cNvPr id="9" name="TextBox 8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Two-mean Map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24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little taste</a:t>
            </a:r>
            <a:endParaRPr lang="en-NZ" dirty="0"/>
          </a:p>
        </p:txBody>
      </p:sp>
      <p:pic>
        <p:nvPicPr>
          <p:cNvPr id="7" name="FB45A6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3298" y="1020618"/>
            <a:ext cx="6615364" cy="53527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Two-mean Map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rgbClr val="FFFF00"/>
                </a:solidFill>
              </a:rPr>
              <a:t>A L</a:t>
            </a:r>
            <a:r>
              <a:rPr lang="en-US" sz="800" u="sng" dirty="0">
                <a:solidFill>
                  <a:srgbClr val="FFFF00"/>
                </a:solidFill>
                <a:hlinkClick r:id="rId16" action="ppaction://hlinksldjump"/>
              </a:rPr>
              <a:t>i</a:t>
            </a:r>
            <a:r>
              <a:rPr lang="en-US" sz="800" u="sng" dirty="0">
                <a:solidFill>
                  <a:srgbClr val="FFFF00"/>
                </a:solidFill>
              </a:rPr>
              <a:t>ttle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75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More to be done</a:t>
            </a:r>
            <a:endParaRPr lang="en-NZ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2359485" y="1256391"/>
            <a:ext cx="4432930" cy="264044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NZ" dirty="0" smtClean="0"/>
              <a:t>Better style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NZ" dirty="0" smtClean="0"/>
              <a:t>Correlation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NZ" dirty="0" smtClean="0"/>
              <a:t>Interactive linear regression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NZ" dirty="0" smtClean="0"/>
              <a:t>More statistical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NZ" dirty="0" smtClean="0"/>
              <a:t>……</a:t>
            </a:r>
            <a:endParaRPr lang="id-ID" dirty="0"/>
          </a:p>
        </p:txBody>
      </p:sp>
      <p:pic>
        <p:nvPicPr>
          <p:cNvPr id="1030" name="Picture 6" descr="http://s2.quickmeme.com/img/b3/b34490b1774fa7f55ef913dc41788febf0a66a2d77b18e78e5e063cd1d8126c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704" y="1256391"/>
            <a:ext cx="2996787" cy="387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Taste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More to be </a:t>
            </a:r>
            <a:r>
              <a:rPr lang="en-US" sz="800" u="sng" dirty="0" smtClean="0">
                <a:solidFill>
                  <a:srgbClr val="FFFF00"/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3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3160" y="3498017"/>
            <a:ext cx="9001462" cy="1578232"/>
          </a:xfrm>
        </p:spPr>
        <p:txBody>
          <a:bodyPr>
            <a:normAutofit/>
          </a:bodyPr>
          <a:lstStyle/>
          <a:p>
            <a:r>
              <a:rPr lang="en-NZ" sz="4000" dirty="0" smtClean="0"/>
              <a:t>Hope you enjoyed it and thank you for your time!</a:t>
            </a:r>
            <a:endParaRPr lang="en-NZ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4196" y="1017376"/>
            <a:ext cx="9001462" cy="215065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Special thanks </a:t>
            </a:r>
            <a:r>
              <a:rPr lang="en-US" dirty="0"/>
              <a:t>to Richard Penny (</a:t>
            </a:r>
            <a:r>
              <a:rPr lang="en-US" dirty="0" smtClean="0"/>
              <a:t>Supervisor)  </a:t>
            </a:r>
            <a:endParaRPr lang="en-US" dirty="0"/>
          </a:p>
          <a:p>
            <a:r>
              <a:rPr lang="en-US" dirty="0" smtClean="0"/>
              <a:t>UC staff </a:t>
            </a:r>
          </a:p>
          <a:p>
            <a:r>
              <a:rPr lang="en-US" dirty="0" smtClean="0"/>
              <a:t>   Statistics NZ</a:t>
            </a:r>
          </a:p>
          <a:p>
            <a:r>
              <a:rPr lang="en-US" dirty="0"/>
              <a:t>	</a:t>
            </a:r>
            <a:r>
              <a:rPr lang="en-US" dirty="0" smtClean="0"/>
              <a:t>for the professional advices, help and the opportunity!</a:t>
            </a:r>
            <a:endParaRPr lang="en-NZ" dirty="0"/>
          </a:p>
        </p:txBody>
      </p:sp>
      <p:sp>
        <p:nvSpPr>
          <p:cNvPr id="5" name="TextBox 4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3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Little Taste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The </a:t>
            </a:r>
            <a:r>
              <a:rPr lang="en-US" sz="800" u="sng" dirty="0">
                <a:solidFill>
                  <a:srgbClr val="FFFF00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03765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Motivation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1962838" y="1028913"/>
            <a:ext cx="6378522" cy="5287800"/>
          </a:xfrm>
        </p:spPr>
        <p:txBody>
          <a:bodyPr>
            <a:noAutofit/>
          </a:bodyPr>
          <a:lstStyle/>
          <a:p>
            <a:pPr algn="l"/>
            <a:r>
              <a:rPr lang="en-US" sz="1600" b="1" dirty="0" smtClean="0"/>
              <a:t>Aim: To guide users view problems and results statistically</a:t>
            </a:r>
          </a:p>
          <a:p>
            <a:pPr algn="l"/>
            <a:r>
              <a:rPr lang="en-US" sz="1600" b="1" dirty="0" smtClean="0"/>
              <a:t>Questions</a:t>
            </a:r>
            <a:r>
              <a:rPr lang="en-US" sz="1600" b="1" dirty="0"/>
              <a:t> of interactive </a:t>
            </a:r>
            <a:r>
              <a:rPr lang="en-US" sz="1600" b="1" dirty="0" smtClean="0"/>
              <a:t>plots: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b="1" dirty="0" smtClean="0"/>
              <a:t>What are the good components?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b="1" dirty="0" smtClean="0"/>
              <a:t>Why are they good?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b="1" dirty="0" smtClean="0"/>
              <a:t>What are the bad components?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b="1" dirty="0" smtClean="0"/>
              <a:t>Why are they bad?</a:t>
            </a:r>
          </a:p>
          <a:p>
            <a:pPr algn="l"/>
            <a:endParaRPr lang="en-US" sz="1600" b="1" dirty="0" smtClean="0"/>
          </a:p>
          <a:p>
            <a:pPr algn="l"/>
            <a:r>
              <a:rPr lang="en-US" sz="1600" b="1" dirty="0" smtClean="0"/>
              <a:t>Project outline:</a:t>
            </a:r>
            <a:endParaRPr lang="en-US" sz="1600" b="1" dirty="0"/>
          </a:p>
          <a:p>
            <a:pPr algn="l"/>
            <a:r>
              <a:rPr lang="en-US" sz="1600" b="1" dirty="0" smtClean="0"/>
              <a:t>1. Get the feeling - See how others interactive plots look like,</a:t>
            </a:r>
          </a:p>
          <a:p>
            <a:pPr algn="l"/>
            <a:r>
              <a:rPr lang="en-US" sz="1600" b="1" dirty="0"/>
              <a:t>	</a:t>
            </a:r>
            <a:r>
              <a:rPr lang="en-US" sz="1600" b="1" dirty="0" smtClean="0"/>
              <a:t>	     how others users develop the plots,</a:t>
            </a:r>
          </a:p>
          <a:p>
            <a:pPr algn="l"/>
            <a:r>
              <a:rPr lang="en-US" sz="1600" b="1" dirty="0"/>
              <a:t>	</a:t>
            </a:r>
            <a:r>
              <a:rPr lang="en-US" sz="1600" b="1" dirty="0" smtClean="0"/>
              <a:t>	     what the feedbacks from users</a:t>
            </a:r>
            <a:r>
              <a:rPr lang="en-US" sz="1600" b="1" dirty="0"/>
              <a:t> </a:t>
            </a:r>
            <a:r>
              <a:rPr lang="en-US" sz="1600" b="1" dirty="0" smtClean="0"/>
              <a:t>are like.</a:t>
            </a:r>
          </a:p>
          <a:p>
            <a:pPr algn="l"/>
            <a:r>
              <a:rPr lang="en-US" sz="1600" b="1" dirty="0" smtClean="0"/>
              <a:t>2. Experiment - Building our own app. </a:t>
            </a:r>
          </a:p>
          <a:p>
            <a:pPr algn="l"/>
            <a:r>
              <a:rPr lang="en-US" sz="1600" b="1" dirty="0" smtClean="0"/>
              <a:t>3. Draw our conclusion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Motivation</a:t>
            </a: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3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60" y="2180588"/>
            <a:ext cx="2352976" cy="177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6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 example</a:t>
            </a:r>
            <a:endParaRPr lang="en-NZ" dirty="0"/>
          </a:p>
        </p:txBody>
      </p:sp>
      <p:pic>
        <p:nvPicPr>
          <p:cNvPr id="10" name="Picture Placeholder 19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926" y="1259820"/>
            <a:ext cx="6305032" cy="42195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 Placeholder 16"/>
          <p:cNvSpPr txBox="1">
            <a:spLocks/>
          </p:cNvSpPr>
          <p:nvPr/>
        </p:nvSpPr>
        <p:spPr>
          <a:xfrm>
            <a:off x="8835762" y="1181666"/>
            <a:ext cx="2676579" cy="45442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 smtClean="0"/>
              <a:t>About this map, I think…</a:t>
            </a:r>
          </a:p>
          <a:p>
            <a:pPr algn="l"/>
            <a:r>
              <a:rPr lang="en-US" sz="1400" b="1" dirty="0" smtClean="0">
                <a:solidFill>
                  <a:srgbClr val="FF0000"/>
                </a:solidFill>
              </a:rPr>
              <a:t>Good </a:t>
            </a:r>
            <a:r>
              <a:rPr lang="en-US" sz="14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</a:t>
            </a:r>
            <a:endParaRPr lang="en-US" sz="1400" b="1" dirty="0" smtClean="0">
              <a:solidFill>
                <a:srgbClr val="FF00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Many functions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Explanations and notes are available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Fancy looking</a:t>
            </a:r>
          </a:p>
          <a:p>
            <a:pPr algn="l"/>
            <a:r>
              <a:rPr lang="en-US" sz="1400" b="1" dirty="0" smtClean="0">
                <a:solidFill>
                  <a:schemeClr val="tx2"/>
                </a:solidFill>
              </a:rPr>
              <a:t>Bad </a:t>
            </a:r>
            <a:r>
              <a:rPr lang="en-US" sz="1400" b="1" dirty="0" smtClean="0">
                <a:solidFill>
                  <a:schemeClr val="tx2"/>
                </a:solidFill>
                <a:sym typeface="Wingdings" panose="05000000000000000000" pitchFamily="2" charset="2"/>
              </a:rPr>
              <a:t></a:t>
            </a:r>
            <a:endParaRPr lang="en-US" sz="1400" b="1" dirty="0" smtClean="0">
              <a:solidFill>
                <a:schemeClr val="tx2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Too much on one page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Top panel blocks part of the map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/>
            <a:r>
              <a:rPr lang="en-US" sz="1400" dirty="0" smtClean="0"/>
              <a:t>Now let’s start our project!</a:t>
            </a:r>
          </a:p>
        </p:txBody>
      </p:sp>
      <p:sp>
        <p:nvSpPr>
          <p:cNvPr id="4" name="Rectangle 3"/>
          <p:cNvSpPr/>
          <p:nvPr/>
        </p:nvSpPr>
        <p:spPr>
          <a:xfrm>
            <a:off x="1219200" y="6327951"/>
            <a:ext cx="92612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1100" dirty="0"/>
              <a:t>Map is </a:t>
            </a:r>
            <a:r>
              <a:rPr lang="en-NZ" sz="1100" dirty="0" smtClean="0"/>
              <a:t>retrieved from </a:t>
            </a:r>
            <a:r>
              <a:rPr lang="en-NZ" sz="1100" dirty="0">
                <a:hlinkClick r:id="rId4"/>
              </a:rPr>
              <a:t>http://</a:t>
            </a:r>
            <a:r>
              <a:rPr lang="en-NZ" sz="1100" dirty="0">
                <a:solidFill>
                  <a:srgbClr val="002060"/>
                </a:solidFill>
                <a:hlinkClick r:id="rId4"/>
              </a:rPr>
              <a:t>www.statsilk.com/maps/interactive-map-ebola-death-rate-west-africa-and-dr-congo-time-animation</a:t>
            </a:r>
            <a:endParaRPr lang="en-US" sz="1100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An </a:t>
            </a:r>
            <a:r>
              <a:rPr lang="en-US" sz="800" u="sng" dirty="0">
                <a:solidFill>
                  <a:srgbClr val="FFFF00"/>
                </a:solidFill>
              </a:rPr>
              <a:t>E</a:t>
            </a:r>
            <a:r>
              <a:rPr lang="en-US" sz="800" u="sng" dirty="0" smtClean="0">
                <a:solidFill>
                  <a:srgbClr val="FFFF00"/>
                </a:solidFill>
              </a:rPr>
              <a:t>xample</a:t>
            </a: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96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</a:t>
            </a:r>
            <a:endParaRPr lang="en-NZ" dirty="0"/>
          </a:p>
        </p:txBody>
      </p:sp>
      <p:sp>
        <p:nvSpPr>
          <p:cNvPr id="12" name="Text Placeholder 16"/>
          <p:cNvSpPr txBox="1">
            <a:spLocks/>
          </p:cNvSpPr>
          <p:nvPr/>
        </p:nvSpPr>
        <p:spPr>
          <a:xfrm>
            <a:off x="1778470" y="1388852"/>
            <a:ext cx="8436238" cy="4150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dirty="0" smtClean="0"/>
              <a:t>Source Data: From Statistics New Zealand, titled “</a:t>
            </a:r>
            <a:r>
              <a:rPr lang="en-US" sz="1600" b="1" i="1" dirty="0" smtClean="0"/>
              <a:t>Main </a:t>
            </a:r>
            <a:r>
              <a:rPr lang="en-US" sz="1600" b="1" i="1" dirty="0"/>
              <a:t>means of travel to work, for the employed census usually resident population count aged 15 years and over, 2001, 2006, and 2013 Censuses (RC, TA, AU</a:t>
            </a:r>
            <a:r>
              <a:rPr lang="en-US" sz="1600" b="1" i="1" dirty="0" smtClean="0"/>
              <a:t>)</a:t>
            </a:r>
            <a:r>
              <a:rPr lang="en-US" sz="1600" b="1" dirty="0" smtClean="0"/>
              <a:t>”</a:t>
            </a:r>
            <a:endParaRPr lang="en-US" sz="1600" b="1" dirty="0"/>
          </a:p>
          <a:p>
            <a:pPr algn="l"/>
            <a:r>
              <a:rPr lang="en-US" sz="1600" b="1" dirty="0" smtClean="0"/>
              <a:t>      -- data of year 2013 in Territory Authorities (TA) is being used here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 smtClean="0"/>
              <a:t>Spatial files: ESRI shapefiles named “</a:t>
            </a:r>
            <a:r>
              <a:rPr lang="en-US" sz="1600" b="1" dirty="0"/>
              <a:t>New Zealand 2013 (NZTM</a:t>
            </a:r>
            <a:r>
              <a:rPr lang="en-US" sz="1600" b="1" dirty="0" smtClean="0"/>
              <a:t>)”, </a:t>
            </a:r>
            <a:r>
              <a:rPr lang="en-US" sz="1600" b="1" dirty="0"/>
              <a:t>in Census-based files section</a:t>
            </a:r>
            <a:r>
              <a:rPr lang="en-US" sz="1600" b="1" dirty="0" smtClean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 Territory Authorities (TA)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dirty="0" smtClean="0"/>
              <a:t>Operating System: Windows</a:t>
            </a:r>
            <a:endParaRPr lang="en-US" sz="1600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dirty="0" err="1" smtClean="0"/>
              <a:t>RStudio</a:t>
            </a:r>
            <a:r>
              <a:rPr lang="en-US" sz="1600" b="1" dirty="0"/>
              <a:t>, version </a:t>
            </a:r>
            <a:r>
              <a:rPr lang="en-US" sz="1600" b="1" dirty="0" smtClean="0"/>
              <a:t>0.99.489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dirty="0" smtClean="0"/>
              <a:t>R library: 3.2</a:t>
            </a:r>
            <a:endParaRPr lang="en-US" sz="1600" b="1" dirty="0"/>
          </a:p>
          <a:p>
            <a:pPr algn="l"/>
            <a:endParaRPr lang="en-US" sz="1600" b="1" dirty="0" smtClean="0"/>
          </a:p>
        </p:txBody>
      </p:sp>
      <p:sp>
        <p:nvSpPr>
          <p:cNvPr id="4" name="Rectangle 3"/>
          <p:cNvSpPr/>
          <p:nvPr/>
        </p:nvSpPr>
        <p:spPr>
          <a:xfrm>
            <a:off x="1219200" y="6327951"/>
            <a:ext cx="92612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 dirty="0">
              <a:solidFill>
                <a:srgbClr val="002060"/>
              </a:solidFill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99727"/>
            <a:ext cx="65" cy="2577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8566" rIns="0" bIns="2856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300" b="1" i="0" u="none" strike="noStrike" cap="none" normalizeH="0" baseline="0" dirty="0" smtClean="0">
              <a:ln>
                <a:noFill/>
              </a:ln>
              <a:solidFill>
                <a:srgbClr val="00999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Information on tabl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9350" y="30163"/>
            <a:ext cx="95250" cy="12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Background</a:t>
            </a: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Taste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27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Concept of the app</a:t>
            </a:r>
            <a:endParaRPr lang="en-NZ" dirty="0"/>
          </a:p>
        </p:txBody>
      </p:sp>
      <p:sp>
        <p:nvSpPr>
          <p:cNvPr id="12" name="Text Placeholder 16"/>
          <p:cNvSpPr txBox="1">
            <a:spLocks/>
          </p:cNvSpPr>
          <p:nvPr/>
        </p:nvSpPr>
        <p:spPr>
          <a:xfrm>
            <a:off x="1778470" y="4235570"/>
            <a:ext cx="8436238" cy="13034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400" dirty="0" smtClean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99727"/>
            <a:ext cx="65" cy="2577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8566" rIns="0" bIns="2856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300" b="1" i="0" u="none" strike="noStrike" cap="none" normalizeH="0" baseline="0" dirty="0" smtClean="0">
              <a:ln>
                <a:noFill/>
              </a:ln>
              <a:solidFill>
                <a:srgbClr val="00999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Information on tabl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9350" y="30163"/>
            <a:ext cx="95250" cy="12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99" y="1251557"/>
            <a:ext cx="6346486" cy="44809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Concept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20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Reading data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1804005" y="4786943"/>
            <a:ext cx="5146113" cy="1801645"/>
          </a:xfrm>
        </p:spPr>
        <p:txBody>
          <a:bodyPr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Reading the source data from csv file.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Generating objects from the source data.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Reading the shapefiles into R</a:t>
            </a:r>
            <a:r>
              <a:rPr lang="en-US" sz="1400" dirty="0"/>
              <a:t>. (</a:t>
            </a:r>
            <a:r>
              <a:rPr lang="en-US" sz="1400" dirty="0" err="1" smtClean="0"/>
              <a:t>maptools</a:t>
            </a:r>
            <a:r>
              <a:rPr lang="en-US" sz="1400" dirty="0" smtClean="0"/>
              <a:t>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 smtClean="0"/>
              <a:t>Merging the source data to shapefiles object.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0698" t="10869" r="15541" b="12417"/>
          <a:stretch/>
        </p:blipFill>
        <p:spPr>
          <a:xfrm>
            <a:off x="7596298" y="1035475"/>
            <a:ext cx="3579447" cy="5126893"/>
          </a:xfrm>
          <a:prstGeom prst="rect">
            <a:avLst/>
          </a:prstGeom>
        </p:spPr>
      </p:pic>
      <p:pic>
        <p:nvPicPr>
          <p:cNvPr id="3" name="Picture 2" descr="geodata.xlsx - Excel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" t="18690" r="68206" b="42450"/>
          <a:stretch/>
        </p:blipFill>
        <p:spPr>
          <a:xfrm>
            <a:off x="2067488" y="1035475"/>
            <a:ext cx="4411466" cy="34661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Reading </a:t>
            </a:r>
            <a:r>
              <a:rPr lang="en-US" sz="800" u="sng" dirty="0">
                <a:solidFill>
                  <a:srgbClr val="FFFF00"/>
                </a:solidFill>
              </a:rPr>
              <a:t>D</a:t>
            </a:r>
            <a:r>
              <a:rPr lang="en-US" sz="800" u="sng" dirty="0" smtClean="0">
                <a:solidFill>
                  <a:srgbClr val="FFFF00"/>
                </a:solidFill>
              </a:rPr>
              <a:t>ata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6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preparation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1861707" y="2429371"/>
            <a:ext cx="5406601" cy="3708962"/>
          </a:xfrm>
        </p:spPr>
        <p:txBody>
          <a:bodyPr>
            <a:noAutofit/>
          </a:bodyPr>
          <a:lstStyle/>
          <a:p>
            <a:pPr algn="l"/>
            <a:r>
              <a:rPr lang="en-US" sz="1400" dirty="0" smtClean="0"/>
              <a:t>Key method:</a:t>
            </a:r>
          </a:p>
          <a:p>
            <a:pPr algn="l"/>
            <a:r>
              <a:rPr lang="en-US" sz="1400" dirty="0" smtClean="0"/>
              <a:t>Calculating Percentages of travel means within territory authorities</a:t>
            </a:r>
          </a:p>
          <a:p>
            <a:pPr algn="l"/>
            <a:r>
              <a:rPr lang="en-NZ" sz="1100" u="sng" dirty="0" smtClean="0">
                <a:effectLst/>
              </a:rPr>
              <a:t>Each percentage </a:t>
            </a:r>
            <a:r>
              <a:rPr lang="en-NZ" sz="1100" u="sng" dirty="0">
                <a:effectLst/>
              </a:rPr>
              <a:t>represents weight of a travel mean being chosen in a territory authority.</a:t>
            </a:r>
            <a:endParaRPr lang="id-ID" sz="1100" u="sng" dirty="0">
              <a:effectLst/>
            </a:endParaRPr>
          </a:p>
          <a:p>
            <a:pPr algn="l"/>
            <a:r>
              <a:rPr lang="en-NZ" sz="1100" dirty="0" smtClean="0">
                <a:effectLst/>
              </a:rPr>
              <a:t>The numbers of people used specific travel means / total </a:t>
            </a:r>
            <a:r>
              <a:rPr lang="en-NZ" sz="1100" dirty="0">
                <a:effectLst/>
              </a:rPr>
              <a:t>numbers of </a:t>
            </a:r>
            <a:r>
              <a:rPr lang="en-NZ" sz="1100" dirty="0" smtClean="0">
                <a:effectLst/>
              </a:rPr>
              <a:t>people in territory authorities</a:t>
            </a:r>
            <a:endParaRPr lang="id-ID" dirty="0">
              <a:effectLst/>
            </a:endParaRPr>
          </a:p>
          <a:p>
            <a:pPr algn="l"/>
            <a:r>
              <a:rPr lang="en-NZ" sz="1100" dirty="0">
                <a:effectLst/>
              </a:rPr>
              <a:t>For example, there are </a:t>
            </a:r>
            <a:r>
              <a:rPr lang="en-NZ" sz="1100" dirty="0" smtClean="0">
                <a:effectLst/>
              </a:rPr>
              <a:t>19,686 </a:t>
            </a:r>
            <a:r>
              <a:rPr lang="en-NZ" sz="1100" dirty="0">
                <a:effectLst/>
              </a:rPr>
              <a:t>people from </a:t>
            </a:r>
            <a:r>
              <a:rPr lang="en-NZ" sz="1100" dirty="0" smtClean="0">
                <a:effectLst/>
              </a:rPr>
              <a:t>“Far North District" </a:t>
            </a:r>
            <a:r>
              <a:rPr lang="en-NZ" sz="1100" dirty="0">
                <a:effectLst/>
              </a:rPr>
              <a:t>(a territory authority) involved in the research. </a:t>
            </a:r>
            <a:r>
              <a:rPr lang="en-NZ" sz="1100" dirty="0" smtClean="0">
                <a:effectLst/>
              </a:rPr>
              <a:t>51 </a:t>
            </a:r>
            <a:r>
              <a:rPr lang="en-NZ" sz="1100" dirty="0">
                <a:effectLst/>
              </a:rPr>
              <a:t>people chose "Public bus" (a travel mean) on the survey conducted day. Therefore, the percentage of "Public bus" in </a:t>
            </a:r>
            <a:r>
              <a:rPr lang="en-NZ" sz="1100" dirty="0" smtClean="0">
                <a:effectLst/>
              </a:rPr>
              <a:t>"</a:t>
            </a:r>
            <a:r>
              <a:rPr lang="en-NZ" sz="1100" dirty="0">
                <a:effectLst/>
              </a:rPr>
              <a:t> Far North </a:t>
            </a:r>
            <a:r>
              <a:rPr lang="en-NZ" sz="1100" dirty="0" smtClean="0">
                <a:effectLst/>
              </a:rPr>
              <a:t>District" </a:t>
            </a:r>
            <a:r>
              <a:rPr lang="en-NZ" sz="1100" dirty="0">
                <a:effectLst/>
              </a:rPr>
              <a:t>is calculated as</a:t>
            </a:r>
            <a:endParaRPr lang="id-ID" sz="1100" dirty="0">
              <a:effectLst/>
            </a:endParaRPr>
          </a:p>
          <a:p>
            <a:pPr algn="l"/>
            <a:r>
              <a:rPr lang="en-NZ" sz="1100" dirty="0" smtClean="0">
                <a:effectLst/>
              </a:rPr>
              <a:t>	51/</a:t>
            </a:r>
            <a:r>
              <a:rPr lang="en-NZ" sz="1100" dirty="0">
                <a:effectLst/>
              </a:rPr>
              <a:t> 19,686</a:t>
            </a:r>
            <a:r>
              <a:rPr lang="en-NZ" sz="1100" dirty="0" smtClean="0">
                <a:effectLst/>
              </a:rPr>
              <a:t> </a:t>
            </a:r>
            <a:r>
              <a:rPr lang="en-NZ" sz="1100" dirty="0">
                <a:effectLst/>
              </a:rPr>
              <a:t>= </a:t>
            </a:r>
            <a:r>
              <a:rPr lang="en-NZ" sz="1100" dirty="0" smtClean="0">
                <a:effectLst/>
              </a:rPr>
              <a:t>0.3 (1 decimal place)</a:t>
            </a:r>
            <a:endParaRPr lang="id-ID" sz="1100" dirty="0">
              <a:effectLst/>
            </a:endParaRPr>
          </a:p>
          <a:p>
            <a:pPr marL="342900" indent="-342900" algn="l">
              <a:buFont typeface="+mj-lt"/>
              <a:buAutoNum type="arabicPeriod"/>
            </a:pPr>
            <a:endParaRPr lang="en-US" sz="1400" dirty="0" smtClean="0"/>
          </a:p>
          <a:p>
            <a:pPr algn="l"/>
            <a:endParaRPr lang="en-US" sz="1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482" t="83579" r="49869" b="5965"/>
          <a:stretch/>
        </p:blipFill>
        <p:spPr>
          <a:xfrm>
            <a:off x="1861707" y="972579"/>
            <a:ext cx="9079831" cy="1195136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807731824"/>
              </p:ext>
            </p:extLst>
          </p:nvPr>
        </p:nvGraphicFramePr>
        <p:xfrm>
          <a:off x="7451579" y="2429371"/>
          <a:ext cx="3896360" cy="3792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Preparation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A 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be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16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Parameters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4585083" y="953693"/>
            <a:ext cx="6520579" cy="976707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Select </a:t>
            </a:r>
            <a:r>
              <a:rPr lang="en-US" sz="1400" dirty="0"/>
              <a:t>the number of categories </a:t>
            </a:r>
            <a:r>
              <a:rPr lang="en-US" sz="1400" dirty="0" smtClean="0"/>
              <a:t>which </a:t>
            </a:r>
            <a:r>
              <a:rPr lang="en-US" sz="1400" dirty="0"/>
              <a:t>is used for: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Separating the full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Assigning color to each value.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324" t="10222" r="76551" b="76763"/>
          <a:stretch/>
        </p:blipFill>
        <p:spPr>
          <a:xfrm>
            <a:off x="1750645" y="953693"/>
            <a:ext cx="2211755" cy="8516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988" t="32176" r="77400" b="34729"/>
          <a:stretch/>
        </p:blipFill>
        <p:spPr>
          <a:xfrm>
            <a:off x="1750645" y="4258152"/>
            <a:ext cx="2158074" cy="2165684"/>
          </a:xfrm>
          <a:prstGeom prst="rect">
            <a:avLst/>
          </a:prstGeom>
        </p:spPr>
      </p:pic>
      <p:sp>
        <p:nvSpPr>
          <p:cNvPr id="7" name="Text Placeholder 16"/>
          <p:cNvSpPr txBox="1">
            <a:spLocks/>
          </p:cNvSpPr>
          <p:nvPr/>
        </p:nvSpPr>
        <p:spPr>
          <a:xfrm>
            <a:off x="4585082" y="2429371"/>
            <a:ext cx="6520579" cy="9767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Select the interval which is used for: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 smtClean="0"/>
              <a:t>Separating the full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 smtClean="0"/>
              <a:t>Assigning color to each value.</a:t>
            </a:r>
          </a:p>
        </p:txBody>
      </p:sp>
      <p:sp>
        <p:nvSpPr>
          <p:cNvPr id="10" name="Text Placeholder 16"/>
          <p:cNvSpPr txBox="1">
            <a:spLocks/>
          </p:cNvSpPr>
          <p:nvPr/>
        </p:nvSpPr>
        <p:spPr>
          <a:xfrm>
            <a:off x="4585082" y="4461352"/>
            <a:ext cx="6520579" cy="9767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Select one travel mean to view, OR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Select two travel means to compare.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7500" t="22455" r="59825" b="60352"/>
          <a:stretch/>
        </p:blipFill>
        <p:spPr>
          <a:xfrm>
            <a:off x="1750645" y="2145977"/>
            <a:ext cx="2130811" cy="18063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Parameters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7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4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359485" y="284623"/>
            <a:ext cx="6241816" cy="5103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One-mean table</a:t>
            </a:r>
            <a:endParaRPr lang="en-NZ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"/>
          </p:nvPr>
        </p:nvSpPr>
        <p:spPr>
          <a:xfrm>
            <a:off x="9260518" y="1160024"/>
            <a:ext cx="2676579" cy="4544290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Selecting the subset of the source dataset. Such subset is using the same travel mean as the user last selected mean (in “mean selection” on the left hand panel).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Mainly using Shiny package for User Interface building.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smtClean="0"/>
              <a:t>Table is updated and rendered once the mean is changed.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021" t="10222" r="29644" b="8930"/>
          <a:stretch/>
        </p:blipFill>
        <p:spPr>
          <a:xfrm>
            <a:off x="1850784" y="981684"/>
            <a:ext cx="7259217" cy="52904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1091" y="1259820"/>
            <a:ext cx="139310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Outline</a:t>
            </a:r>
          </a:p>
          <a:p>
            <a:endParaRPr lang="en-NZ" sz="900" u="sng" dirty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4" action="ppaction://hlinksldjump"/>
              </a:rPr>
              <a:t>Motivation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E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5" action="ppaction://hlinksldjump"/>
              </a:rPr>
              <a:t>xample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6" action="ppaction://hlinksldjump"/>
              </a:rPr>
              <a:t>Background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7" action="ppaction://hlinksldjump"/>
              </a:rPr>
              <a:t>Concept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 of the app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Reading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D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8" action="ppaction://hlinksldjump"/>
              </a:rPr>
              <a:t>ata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9" action="ppaction://hlinksldjump"/>
              </a:rPr>
              <a:t>Preparation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0" action="ppaction://hlinksldjump"/>
              </a:rPr>
              <a:t>Parameters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rgbClr val="FFFF00"/>
                </a:solidFill>
              </a:rPr>
              <a:t>One-mean </a:t>
            </a:r>
            <a:r>
              <a:rPr lang="en-US" sz="800" u="sng" dirty="0">
                <a:solidFill>
                  <a:srgbClr val="FFFF00"/>
                </a:solidFill>
              </a:rPr>
              <a:t>T</a:t>
            </a:r>
            <a:r>
              <a:rPr lang="en-US" sz="800" u="sng" dirty="0" smtClean="0">
                <a:solidFill>
                  <a:srgbClr val="FFFF00"/>
                </a:solidFill>
              </a:rPr>
              <a:t>able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One-mean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M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1" action="ppaction://hlinksldjump"/>
              </a:rPr>
              <a:t>ap 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Two-mean </a:t>
            </a: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2" action="ppaction://hlinksldjump"/>
              </a:rPr>
              <a:t>Table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3" action="ppaction://hlinksldjump"/>
              </a:rPr>
              <a:t>Scatterplot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4" action="ppaction://hlinksldjump"/>
              </a:rPr>
              <a:t>Two-mean Map</a:t>
            </a:r>
            <a:endParaRPr lang="en-US" sz="800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L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ittle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Taste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More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5" action="ppaction://hlinksldjump"/>
              </a:rPr>
              <a:t>to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</a:rPr>
              <a:t> be done</a:t>
            </a:r>
          </a:p>
          <a:p>
            <a:pPr marL="228600" indent="-228600">
              <a:lnSpc>
                <a:spcPct val="200000"/>
              </a:lnSpc>
              <a:buFont typeface="+mj-lt"/>
              <a:buAutoNum type="arabicPeriod"/>
            </a:pPr>
            <a:r>
              <a:rPr lang="en-US" sz="800" u="sng" dirty="0" smtClean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The </a:t>
            </a:r>
            <a:r>
              <a:rPr lang="en-US" sz="800" u="sng" dirty="0">
                <a:solidFill>
                  <a:schemeClr val="tx2">
                    <a:lumMod val="75000"/>
                  </a:schemeClr>
                </a:solidFill>
                <a:hlinkClick r:id="rId16" action="ppaction://hlinksldjump"/>
              </a:rPr>
              <a:t>End</a:t>
            </a:r>
            <a:endParaRPr lang="en-US" sz="8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54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1532</TotalTime>
  <Words>1328</Words>
  <Application>Microsoft Office PowerPoint</Application>
  <PresentationFormat>Custom</PresentationFormat>
  <Paragraphs>375</Paragraphs>
  <Slides>16</Slides>
  <Notes>15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Damask</vt:lpstr>
      <vt:lpstr>A Tour to Statistically Informed Interactive Maps</vt:lpstr>
      <vt:lpstr>Motivation</vt:lpstr>
      <vt:lpstr>An example</vt:lpstr>
      <vt:lpstr>Background</vt:lpstr>
      <vt:lpstr>Concept of the app</vt:lpstr>
      <vt:lpstr>Reading data</vt:lpstr>
      <vt:lpstr>preparation</vt:lpstr>
      <vt:lpstr>Parameters</vt:lpstr>
      <vt:lpstr>One-mean table</vt:lpstr>
      <vt:lpstr>One-mean map</vt:lpstr>
      <vt:lpstr>Two-mean table</vt:lpstr>
      <vt:lpstr>Scatterplot</vt:lpstr>
      <vt:lpstr>Two-mean map</vt:lpstr>
      <vt:lpstr>A little taste</vt:lpstr>
      <vt:lpstr>More to be done</vt:lpstr>
      <vt:lpstr>Hope you enjoyed it and thank you for your time!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Map</dc:title>
  <dc:creator>Carina Zheng</dc:creator>
  <cp:lastModifiedBy>UCLecturer</cp:lastModifiedBy>
  <cp:revision>147</cp:revision>
  <dcterms:created xsi:type="dcterms:W3CDTF">2016-02-01T05:17:34Z</dcterms:created>
  <dcterms:modified xsi:type="dcterms:W3CDTF">2016-02-11T21:43:30Z</dcterms:modified>
</cp:coreProperties>
</file>

<file path=docProps/thumbnail.jpeg>
</file>